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70" r:id="rId3"/>
    <p:sldId id="260" r:id="rId4"/>
    <p:sldId id="271" r:id="rId5"/>
    <p:sldId id="266" r:id="rId6"/>
    <p:sldId id="261" r:id="rId7"/>
    <p:sldId id="264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2" autoAdjust="0"/>
    <p:restoredTop sz="94660"/>
  </p:normalViewPr>
  <p:slideViewPr>
    <p:cSldViewPr>
      <p:cViewPr>
        <p:scale>
          <a:sx n="66" d="100"/>
          <a:sy n="66" d="100"/>
        </p:scale>
        <p:origin x="-69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B1F0B2-300E-44A6-9AB2-679DBD24F6F3}" type="doc">
      <dgm:prSet loTypeId="urn:microsoft.com/office/officeart/2005/8/layout/default#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1D45E2-AF29-4620-9109-F67C2AE07E2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bg2"/>
        </a:solidFill>
        <a:ln>
          <a:noFill/>
        </a:ln>
      </dgm:spPr>
      <dgm:t>
        <a:bodyPr/>
        <a:lstStyle/>
        <a:p>
          <a:r>
            <a:rPr lang="ru-RU" sz="2800" b="1" i="0" dirty="0" smtClean="0">
              <a:latin typeface="Times New Roman" pitchFamily="18" charset="0"/>
              <a:cs typeface="Times New Roman" pitchFamily="18" charset="0"/>
            </a:rPr>
            <a:t> КИНЕЗИОЛОГИЧЕСКИЕ УПРАЖНЕНИЯ</a:t>
          </a:r>
          <a:endParaRPr lang="ru-RU" sz="2800" b="1" i="0" dirty="0">
            <a:latin typeface="Times New Roman" pitchFamily="18" charset="0"/>
            <a:cs typeface="Times New Roman" pitchFamily="18" charset="0"/>
          </a:endParaRPr>
        </a:p>
      </dgm:t>
    </dgm:pt>
    <dgm:pt modelId="{0F35D60E-495C-437B-8C4E-B73F23FC70A0}" type="parTrans" cxnId="{30C3DE4E-118A-4261-A127-7A340534B859}">
      <dgm:prSet/>
      <dgm:spPr/>
      <dgm:t>
        <a:bodyPr/>
        <a:lstStyle/>
        <a:p>
          <a:endParaRPr lang="ru-RU"/>
        </a:p>
      </dgm:t>
    </dgm:pt>
    <dgm:pt modelId="{D28D2825-3D89-43EA-AA1D-862CF7AC7586}" type="sibTrans" cxnId="{30C3DE4E-118A-4261-A127-7A340534B859}">
      <dgm:prSet/>
      <dgm:spPr/>
      <dgm:t>
        <a:bodyPr/>
        <a:lstStyle/>
        <a:p>
          <a:endParaRPr lang="ru-RU"/>
        </a:p>
      </dgm:t>
    </dgm:pt>
    <dgm:pt modelId="{0B4BC1A1-6AD0-4A50-812C-7AF4C2682445}" type="pres">
      <dgm:prSet presAssocID="{4FB1F0B2-300E-44A6-9AB2-679DBD24F6F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655359-3EDF-4169-B2BD-A94B1C3ABF22}" type="pres">
      <dgm:prSet presAssocID="{691D45E2-AF29-4620-9109-F67C2AE07E2A}" presName="node" presStyleLbl="node1" presStyleIdx="0" presStyleCnt="1" custScaleX="104652" custScaleY="19665" custLinFactY="-61699" custLinFactNeighborX="449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D6FA05-77B1-427F-B434-487E75161B41}" type="presOf" srcId="{691D45E2-AF29-4620-9109-F67C2AE07E2A}" destId="{9D655359-3EDF-4169-B2BD-A94B1C3ABF22}" srcOrd="0" destOrd="0" presId="urn:microsoft.com/office/officeart/2005/8/layout/default#3"/>
    <dgm:cxn modelId="{30C3DE4E-118A-4261-A127-7A340534B859}" srcId="{4FB1F0B2-300E-44A6-9AB2-679DBD24F6F3}" destId="{691D45E2-AF29-4620-9109-F67C2AE07E2A}" srcOrd="0" destOrd="0" parTransId="{0F35D60E-495C-437B-8C4E-B73F23FC70A0}" sibTransId="{D28D2825-3D89-43EA-AA1D-862CF7AC7586}"/>
    <dgm:cxn modelId="{8EFCE3B3-B2E3-4982-AD20-E254607B7C6A}" type="presOf" srcId="{4FB1F0B2-300E-44A6-9AB2-679DBD24F6F3}" destId="{0B4BC1A1-6AD0-4A50-812C-7AF4C2682445}" srcOrd="0" destOrd="0" presId="urn:microsoft.com/office/officeart/2005/8/layout/default#3"/>
    <dgm:cxn modelId="{CD0A3D44-0E7F-4786-9500-C4A163447190}" type="presParOf" srcId="{0B4BC1A1-6AD0-4A50-812C-7AF4C2682445}" destId="{9D655359-3EDF-4169-B2BD-A94B1C3ABF22}" srcOrd="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55359-3EDF-4169-B2BD-A94B1C3ABF22}">
      <dsp:nvSpPr>
        <dsp:cNvPr id="0" name=""/>
        <dsp:cNvSpPr/>
      </dsp:nvSpPr>
      <dsp:spPr>
        <a:xfrm>
          <a:off x="4284" y="0"/>
          <a:ext cx="8711151" cy="982139"/>
        </a:xfrm>
        <a:prstGeom prst="rect">
          <a:avLst/>
        </a:prstGeom>
        <a:solidFill>
          <a:schemeClr val="bg2"/>
        </a:solidFill>
        <a:ln w="10000" cap="flat" cmpd="sng" algn="ctr">
          <a:noFill/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latin typeface="Times New Roman" pitchFamily="18" charset="0"/>
              <a:cs typeface="Times New Roman" pitchFamily="18" charset="0"/>
            </a:rPr>
            <a:t> КИНЕЗИОЛОГИЧЕСКИЕ УПРАЖНЕНИЯ</a:t>
          </a:r>
          <a:endParaRPr lang="ru-RU" sz="2800" b="1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84" y="0"/>
        <a:ext cx="8711151" cy="982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53DF1-CACB-4D3E-8B4E-17F9F1CED2CD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D0E98-93BE-48C1-8DF7-97929228D1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162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1285860"/>
            <a:ext cx="9144000" cy="4214842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«Формирование умений использовать </a:t>
            </a:r>
            <a:r>
              <a:rPr lang="ru-RU" sz="4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кинезиологические</a:t>
            </a:r>
            <a:r>
              <a:rPr lang="ru-RU" sz="4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упражнения для развития мыслительных процессов: внимания, мышления».</a:t>
            </a:r>
            <a:endParaRPr lang="ru-RU" sz="4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5715016"/>
            <a:ext cx="9144000" cy="1142984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285728"/>
            <a:ext cx="83582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«детский сад № 7 «Одуванчик» общеразвивающего вида с приоритетным осуществлением деятельности по социально-личностному развитию детей  г. Назарово Красноярского края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8596" y="357166"/>
            <a:ext cx="850112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концу мастер – класса: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429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Воспитатели получат представление о развитии мыслительных процессов дошкольников через кинезиологические упражнения.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429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Потренируются в выполнении специально подобранных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кинезиологических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упражнений: «Колечки», «Змейка», способствующих развитию правого полушария, отвечающего за развитие мышления.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429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Освоят порядок выполнения специально подобранных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кинезиологических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упражнений: «Кулак – ребро – ладонь»,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Кинезиологические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рисовалки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», способствующих развитию левого полушария, отвечающего за  развитие внимания.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71472" y="1571613"/>
            <a:ext cx="8229600" cy="928693"/>
          </a:xfrm>
          <a:prstGeom prst="rect">
            <a:avLst/>
          </a:prstGeom>
        </p:spPr>
        <p:txBody>
          <a:bodyPr/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Кинезиология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 наука о развитии головного мозга через     движение.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728" y="428604"/>
            <a:ext cx="7000924" cy="85725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такое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кинезиология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7" y="2857496"/>
            <a:ext cx="392908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Кинезиологические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упражнения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специально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подобранные упражнения позволяющие активизировать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межполушарное воздействие.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1\Desktop\Фото-0052.jpg"/>
          <p:cNvPicPr>
            <a:picLocks noChangeAspect="1" noChangeArrowheads="1"/>
          </p:cNvPicPr>
          <p:nvPr/>
        </p:nvPicPr>
        <p:blipFill>
          <a:blip r:embed="rId2"/>
          <a:srcRect t="25208"/>
          <a:stretch>
            <a:fillRect/>
          </a:stretch>
        </p:blipFill>
        <p:spPr bwMode="auto">
          <a:xfrm>
            <a:off x="4929190" y="3000371"/>
            <a:ext cx="3929090" cy="30484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93a5bd0d4c6dafec098376b4711c495.jpg"/>
          <p:cNvPicPr>
            <a:picLocks noChangeAspect="1"/>
          </p:cNvPicPr>
          <p:nvPr/>
        </p:nvPicPr>
        <p:blipFill>
          <a:blip r:embed="rId2"/>
          <a:srcRect l="8911" t="7355" r="9406" b="4627"/>
          <a:stretch>
            <a:fillRect/>
          </a:stretch>
        </p:blipFill>
        <p:spPr>
          <a:xfrm>
            <a:off x="2643174" y="1071546"/>
            <a:ext cx="3786214" cy="47488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43636" y="357166"/>
            <a:ext cx="2633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Левое полушарие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428604"/>
            <a:ext cx="2834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Правое полушарие</a:t>
            </a: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носка 1 (с границей) 4"/>
          <p:cNvSpPr/>
          <p:nvPr/>
        </p:nvSpPr>
        <p:spPr>
          <a:xfrm>
            <a:off x="6572264" y="928670"/>
            <a:ext cx="2571736" cy="5286412"/>
          </a:xfrm>
          <a:prstGeom prst="accentCallout1">
            <a:avLst>
              <a:gd name="adj1" fmla="val 18750"/>
              <a:gd name="adj2" fmla="val -8333"/>
              <a:gd name="adj3" fmla="val 27803"/>
              <a:gd name="adj4" fmla="val -2880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Память</a:t>
            </a:r>
          </a:p>
          <a:p>
            <a:pPr algn="ctr">
              <a:lnSpc>
                <a:spcPct val="200000"/>
              </a:lnSpc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</a:p>
          <a:p>
            <a:pPr algn="ctr">
              <a:lnSpc>
                <a:spcPct val="200000"/>
              </a:lnSpc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Логика</a:t>
            </a:r>
          </a:p>
          <a:p>
            <a:pPr algn="ctr">
              <a:lnSpc>
                <a:spcPct val="200000"/>
              </a:lnSpc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Речь</a:t>
            </a:r>
          </a:p>
          <a:p>
            <a:pPr algn="ctr">
              <a:lnSpc>
                <a:spcPct val="200000"/>
              </a:lnSpc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Счет</a:t>
            </a:r>
          </a:p>
          <a:p>
            <a:pPr algn="ctr">
              <a:lnSpc>
                <a:spcPct val="200000"/>
              </a:lnSpc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</a:p>
          <a:p>
            <a:pPr algn="ctr">
              <a:lnSpc>
                <a:spcPct val="200000"/>
              </a:lnSpc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Планирование</a:t>
            </a:r>
          </a:p>
          <a:p>
            <a:pPr algn="ctr"/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Выноска 1 (с границей) 5"/>
          <p:cNvSpPr/>
          <p:nvPr/>
        </p:nvSpPr>
        <p:spPr>
          <a:xfrm flipH="1">
            <a:off x="0" y="1071546"/>
            <a:ext cx="2504996" cy="5143536"/>
          </a:xfrm>
          <a:prstGeom prst="accentCallout1">
            <a:avLst>
              <a:gd name="adj1" fmla="val 18750"/>
              <a:gd name="adj2" fmla="val -8333"/>
              <a:gd name="adj3" fmla="val 27803"/>
              <a:gd name="adj4" fmla="val -2880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Интуиция</a:t>
            </a:r>
          </a:p>
          <a:p>
            <a:pPr algn="ctr">
              <a:lnSpc>
                <a:spcPct val="200000"/>
              </a:lnSpc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Мышление</a:t>
            </a:r>
          </a:p>
          <a:p>
            <a:pPr algn="ctr">
              <a:lnSpc>
                <a:spcPct val="200000"/>
              </a:lnSpc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Фантазия</a:t>
            </a:r>
          </a:p>
          <a:p>
            <a:pPr algn="ctr">
              <a:lnSpc>
                <a:spcPct val="200000"/>
              </a:lnSpc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Воображение</a:t>
            </a:r>
          </a:p>
          <a:p>
            <a:pPr algn="ctr">
              <a:lnSpc>
                <a:spcPct val="200000"/>
              </a:lnSpc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Чувство ритма</a:t>
            </a:r>
          </a:p>
          <a:p>
            <a:pPr algn="ctr">
              <a:lnSpc>
                <a:spcPct val="200000"/>
              </a:lnSpc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Ориентация</a:t>
            </a:r>
          </a:p>
          <a:p>
            <a:pPr algn="ctr"/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14282" y="214290"/>
          <a:ext cx="8715436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14678" y="4714884"/>
            <a:ext cx="2571768" cy="15001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УПРАЖНЕНИЯ ДЛЯ РАЗВИТИЯ МЕЛКОЙ МАТОРИКИ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15140" y="2000240"/>
            <a:ext cx="2214578" cy="11430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ТЕЛЕСНЫЕ УПРАЖНЕНИЯ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071678"/>
            <a:ext cx="2000264" cy="71438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РАСТЯЖКИ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72198" y="3786190"/>
            <a:ext cx="2857520" cy="12144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ГЛАЗОДВИГАТЕЛЬНЫЕ УПРАЖНЕНИЯ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3714752"/>
            <a:ext cx="2857488" cy="13430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ДЫХАТЕЛЬНЫЕ УПРАЖНЕНИЯ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86116" y="2000240"/>
            <a:ext cx="2143140" cy="1428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УПРАЖНЕНИЯ ДЛЯ РЕЛАКСАЦИИ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>
            <a:off x="1107257" y="1678769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3894133" y="1607331"/>
            <a:ext cx="64214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7142974" y="1643050"/>
            <a:ext cx="71517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1214414" y="2500306"/>
            <a:ext cx="242889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>
            <a:off x="5286380" y="2500306"/>
            <a:ext cx="242889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4000496" y="2786058"/>
            <a:ext cx="31432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14287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330" y="214290"/>
            <a:ext cx="9141670" cy="678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Телесные упражнения</a:t>
            </a:r>
            <a:endParaRPr lang="ru-RU" sz="3600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1026" name="Picture 2" descr="C:\Users\1\Desktop\IMG_06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357430"/>
            <a:ext cx="4000528" cy="405229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C:\Users\1\Desktop\IMG_067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357430"/>
            <a:ext cx="3951622" cy="40719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4643406" y="1571612"/>
            <a:ext cx="4857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«Перекрестное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28860" y="1285860"/>
            <a:ext cx="20705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«Мельница»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000108"/>
            <a:ext cx="2292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«Паровозик».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84817" y="1613843"/>
            <a:ext cx="22768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марширование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Упражнения для развития мелкой моторики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142984"/>
            <a:ext cx="89297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 ребенка находится на кончиках его пальцев»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1\Desktop\карто.JPG"/>
          <p:cNvPicPr>
            <a:picLocks noChangeAspect="1" noChangeArrowheads="1"/>
          </p:cNvPicPr>
          <p:nvPr/>
        </p:nvPicPr>
        <p:blipFill>
          <a:blip r:embed="rId2"/>
          <a:srcRect r="16001" b="7143"/>
          <a:stretch>
            <a:fillRect/>
          </a:stretch>
        </p:blipFill>
        <p:spPr bwMode="auto">
          <a:xfrm>
            <a:off x="0" y="2000240"/>
            <a:ext cx="4286248" cy="37147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3" descr="C:\Users\1\Desktop\кар.JPG"/>
          <p:cNvPicPr>
            <a:picLocks noChangeAspect="1" noChangeArrowheads="1"/>
          </p:cNvPicPr>
          <p:nvPr/>
        </p:nvPicPr>
        <p:blipFill>
          <a:blip r:embed="rId3"/>
          <a:srcRect l="9946" t="2778" r="12657" b="7626"/>
          <a:stretch>
            <a:fillRect/>
          </a:stretch>
        </p:blipFill>
        <p:spPr bwMode="auto">
          <a:xfrm>
            <a:off x="4559808" y="2000240"/>
            <a:ext cx="4584192" cy="37147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0" y="0"/>
            <a:ext cx="9144000" cy="928694"/>
          </a:xfrm>
          <a:prstGeom prst="round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Растяжки 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1\Desktop\снегов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1357298"/>
            <a:ext cx="5643602" cy="46434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6072197" y="1142984"/>
            <a:ext cx="307180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«Дерево»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«Тряпичная кукла»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«Снеговик»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«Сорви яблоко»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1284</TotalTime>
  <Words>225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Sdf</cp:lastModifiedBy>
  <cp:revision>133</cp:revision>
  <dcterms:created xsi:type="dcterms:W3CDTF">2014-09-20T11:25:43Z</dcterms:created>
  <dcterms:modified xsi:type="dcterms:W3CDTF">2020-02-13T06:49:09Z</dcterms:modified>
</cp:coreProperties>
</file>